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8"/>
  </p:notesMasterIdLst>
  <p:handoutMasterIdLst>
    <p:handoutMasterId r:id="rId29"/>
  </p:handoutMasterIdLst>
  <p:sldIdLst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B000"/>
    <a:srgbClr val="095A00"/>
    <a:srgbClr val="F15B26"/>
    <a:srgbClr val="0073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000" autoAdjust="0"/>
    <p:restoredTop sz="94628" autoAdjust="0"/>
  </p:normalViewPr>
  <p:slideViewPr>
    <p:cSldViewPr>
      <p:cViewPr>
        <p:scale>
          <a:sx n="100" d="100"/>
          <a:sy n="100" d="100"/>
        </p:scale>
        <p:origin x="480" y="8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120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b="1" dirty="0" smtClean="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Live! 360 Orlando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48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D1145D-0C6A-427A-BFFB-BA49C7DEF5D3}" type="datetimeFigureOut">
              <a:rPr lang="en-US"/>
              <a:pPr>
                <a:defRPr/>
              </a:pPr>
              <a:t>10/19/17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E5AA1C-3A4A-4E86-88DD-FDD0A0056F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28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988B0C-D0FA-4593-BF38-A7BA3E9A5D6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794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7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15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/>
              <a:pPr>
                <a:defRPr/>
              </a:pPr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/>
              <a:pPr>
                <a:defRPr/>
              </a:pPr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/>
              <a:pPr>
                <a:defRPr/>
              </a:pPr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10/19/17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10/19/17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10/19/17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10/19/17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10/19/17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10/19/17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/>
              <a:pPr>
                <a:defRPr/>
              </a:pPr>
              <a:t>10/19/17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10/19/17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/>
              <a:pPr>
                <a:defRPr/>
              </a:pPr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/>
              <a:pPr>
                <a:defRPr/>
              </a:pPr>
              <a:t>10/19/17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/>
              <a:pPr>
                <a:defRPr/>
              </a:pPr>
              <a:t>10/19/17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/>
              <a:pPr>
                <a:defRPr/>
              </a:pPr>
              <a:t>10/19/17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/>
              <a:pPr>
                <a:defRPr/>
              </a:pPr>
              <a:t>10/19/17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/>
              <a:pPr>
                <a:defRPr/>
              </a:pPr>
              <a:t>10/19/17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/>
              <a:pPr>
                <a:defRPr/>
              </a:pPr>
              <a:t>10/19/17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/>
              <a:pPr>
                <a:defRPr/>
              </a:pPr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5" Type="http://schemas.openxmlformats.org/officeDocument/2006/relationships/image" Target="../media/image24.png"/><Relationship Id="rId6" Type="http://schemas.openxmlformats.org/officeDocument/2006/relationships/image" Target="../media/image25.tiff"/><Relationship Id="rId7" Type="http://schemas.openxmlformats.org/officeDocument/2006/relationships/image" Target="../media/image26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4" Type="http://schemas.openxmlformats.org/officeDocument/2006/relationships/image" Target="../media/image29.tiff"/><Relationship Id="rId5" Type="http://schemas.openxmlformats.org/officeDocument/2006/relationships/image" Target="../media/image30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8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13.jpg"/><Relationship Id="rId7" Type="http://schemas.openxmlformats.org/officeDocument/2006/relationships/image" Target="../media/image14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650874" y="1635646"/>
            <a:ext cx="7313613" cy="10287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379" tIns="44448" rIns="90379" bIns="44448" anchor="b">
            <a:prstTxWarp prst="textNoShape">
              <a:avLst/>
            </a:prstTxWarp>
          </a:bodyPr>
          <a:lstStyle/>
          <a:p>
            <a:pPr algn="ctr" defTabSz="896938" eaLnBrk="0" hangingPunct="0"/>
            <a:r>
              <a:rPr lang="en-US" sz="4000" b="1" dirty="0">
                <a:solidFill>
                  <a:schemeClr val="bg1"/>
                </a:solidFill>
                <a:latin typeface="Arial Bold" pitchFamily="-72" charset="0"/>
              </a:rPr>
              <a:t>Building Modern Mobile Apps Native Android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644008" y="3003798"/>
            <a:ext cx="3987800" cy="10025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algn="r"/>
            <a:r>
              <a:rPr lang="en-US" sz="28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Kevin E Ford</a:t>
            </a:r>
            <a:endParaRPr lang="en-US" sz="28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r"/>
            <a:r>
              <a:rPr lang="en-US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Mobile Practice Lead, </a:t>
            </a:r>
            <a:endParaRPr lang="en-US" sz="2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r"/>
            <a:r>
              <a:rPr lang="en-US" sz="24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Magenic</a:t>
            </a:r>
            <a:endParaRPr lang="en-US" sz="2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sz="1400" dirty="0">
              <a:solidFill>
                <a:srgbClr val="C00000"/>
              </a:solidFill>
              <a:latin typeface="Times New Roman" pitchFamily="-72" charset="0"/>
            </a:endParaRPr>
          </a:p>
        </p:txBody>
      </p:sp>
      <p:sp>
        <p:nvSpPr>
          <p:cNvPr id="15364" name="Text Box 7"/>
          <p:cNvSpPr txBox="1">
            <a:spLocks noChangeArrowheads="1"/>
          </p:cNvSpPr>
          <p:nvPr/>
        </p:nvSpPr>
        <p:spPr bwMode="auto">
          <a:xfrm>
            <a:off x="6259711" y="4181474"/>
            <a:ext cx="23447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ea typeface="Arial" pitchFamily="-72" charset="0"/>
                <a:cs typeface="Arial" pitchFamily="-72" charset="0"/>
              </a:rPr>
              <a:t>Level</a:t>
            </a:r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ea typeface="Arial" pitchFamily="-72" charset="0"/>
                <a:cs typeface="Arial" pitchFamily="-72" charset="0"/>
              </a:rPr>
              <a:t>: </a:t>
            </a:r>
            <a:r>
              <a:rPr 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ea typeface="Arial" pitchFamily="-72" charset="0"/>
                <a:cs typeface="Arial" pitchFamily="-72" charset="0"/>
              </a:rPr>
              <a:t>Introductory</a:t>
            </a:r>
            <a:endParaRPr lang="en-US" sz="2000" dirty="0">
              <a:solidFill>
                <a:schemeClr val="accent2">
                  <a:lumMod val="60000"/>
                  <a:lumOff val="40000"/>
                </a:schemeClr>
              </a:solidFill>
              <a:ea typeface="Arial" pitchFamily="-72" charset="0"/>
              <a:cs typeface="Arial" pitchFamily="-72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2602632" cy="857250"/>
          </a:xfrm>
        </p:spPr>
        <p:txBody>
          <a:bodyPr>
            <a:normAutofit/>
          </a:bodyPr>
          <a:lstStyle/>
          <a:p>
            <a:r>
              <a:rPr lang="en-US" dirty="0"/>
              <a:t>Lifecycle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512" y="216522"/>
            <a:ext cx="3677312" cy="473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0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Gradle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012" y="1203598"/>
            <a:ext cx="284797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Activities and Intents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971800" y="1981200"/>
            <a:ext cx="3200400" cy="685800"/>
          </a:xfrm>
          <a:prstGeom prst="roundRect">
            <a:avLst/>
          </a:prstGeom>
          <a:solidFill>
            <a:srgbClr val="FFFF00"/>
          </a:solidFill>
          <a:ln w="25400" cap="flat" cmpd="sng" algn="ctr">
            <a:solidFill>
              <a:srgbClr val="A0142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76600" y="2931790"/>
            <a:ext cx="2590800" cy="381000"/>
          </a:xfrm>
          <a:prstGeom prst="rect">
            <a:avLst/>
          </a:prstGeom>
          <a:solidFill>
            <a:srgbClr val="A01420"/>
          </a:solidFill>
          <a:ln w="25400" cap="flat" cmpd="sng" algn="ctr">
            <a:solidFill>
              <a:srgbClr val="A0142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Activity 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276600" y="2133600"/>
            <a:ext cx="2590800" cy="381000"/>
          </a:xfrm>
          <a:prstGeom prst="rect">
            <a:avLst/>
          </a:prstGeom>
          <a:solidFill>
            <a:srgbClr val="A01420"/>
          </a:solidFill>
          <a:ln w="25400" cap="flat" cmpd="sng" algn="ctr">
            <a:solidFill>
              <a:srgbClr val="A0142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Activity 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276600" y="2133600"/>
            <a:ext cx="2590800" cy="381000"/>
          </a:xfrm>
          <a:prstGeom prst="rect">
            <a:avLst/>
          </a:prstGeom>
          <a:solidFill>
            <a:srgbClr val="A01420"/>
          </a:solidFill>
          <a:ln w="25400" cap="flat" cmpd="sng" algn="ctr">
            <a:solidFill>
              <a:srgbClr val="A0142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Activity 1</a:t>
            </a:r>
          </a:p>
        </p:txBody>
      </p:sp>
    </p:spTree>
    <p:extLst>
      <p:ext uri="{BB962C8B-B14F-4D97-AF65-F5344CB8AC3E}">
        <p14:creationId xmlns:p14="http://schemas.microsoft.com/office/powerpoint/2010/main" val="17909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7" grpId="2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Android Foundational Concepts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127635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Layouts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1942544"/>
            <a:ext cx="4114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2608738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Styles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276351"/>
            <a:ext cx="4202416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22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Layouts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087" y="1184670"/>
            <a:ext cx="2540000" cy="187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387" y="819150"/>
            <a:ext cx="2295413" cy="363855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6619987" y="1184670"/>
            <a:ext cx="0" cy="3048000"/>
          </a:xfrm>
          <a:prstGeom prst="straightConnector1">
            <a:avLst/>
          </a:prstGeom>
          <a:ln w="857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391387" y="3013470"/>
            <a:ext cx="2295413" cy="0"/>
          </a:xfrm>
          <a:prstGeom prst="straightConnector1">
            <a:avLst/>
          </a:prstGeom>
          <a:ln w="857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57200" y="1184670"/>
            <a:ext cx="3165587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Linear Layout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43080" y="1896704"/>
            <a:ext cx="3165587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Relative Layout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7087" y="1152920"/>
            <a:ext cx="2540000" cy="1879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387" y="820935"/>
            <a:ext cx="2573225" cy="377547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619987" y="2466814"/>
            <a:ext cx="1711214" cy="1733550"/>
          </a:xfrm>
          <a:prstGeom prst="ellipse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57200" y="2608738"/>
            <a:ext cx="3165587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View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9787" y="1152920"/>
            <a:ext cx="2540000" cy="1879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5372" y="608488"/>
            <a:ext cx="2405254" cy="420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6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6" grpId="1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Layouts with Adapters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184670"/>
            <a:ext cx="3165587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 View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3080" y="1896704"/>
            <a:ext cx="3165587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Grid View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184670"/>
            <a:ext cx="2540000" cy="187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333" y="742950"/>
            <a:ext cx="2258080" cy="3943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120" y="1184670"/>
            <a:ext cx="2540000" cy="187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453" y="1063230"/>
            <a:ext cx="204597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1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Controls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1184670"/>
            <a:ext cx="3165587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Button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199" y="1814945"/>
            <a:ext cx="3165587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EditText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27174"/>
            <a:ext cx="4254500" cy="23749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199" y="2472087"/>
            <a:ext cx="3165587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CheckBox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199" y="3111447"/>
            <a:ext cx="3165587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RadioButton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199" y="3741426"/>
            <a:ext cx="3165587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Switch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7201" y="4389052"/>
            <a:ext cx="3165585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50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Hierarchal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37" y="1101062"/>
            <a:ext cx="78393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8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Phones vs. Tablets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18467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Single Binary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199" y="1814945"/>
            <a:ext cx="4114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True Differentiation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199" y="2472087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Adaptive Through Resources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1179475"/>
            <a:ext cx="2971800" cy="332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17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Resources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184670"/>
            <a:ext cx="40386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Contain Strings, Layouts, images, </a:t>
            </a:r>
            <a:r>
              <a:rPr lang="en-US" dirty="0" err="1" smtClean="0"/>
              <a:t>etc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800600" y="1184670"/>
            <a:ext cx="4038601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Vary Based on Several Factors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029201" y="1832296"/>
            <a:ext cx="38100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Language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043056" y="2479922"/>
            <a:ext cx="38100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Resolution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29201" y="3122208"/>
            <a:ext cx="38100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Orientation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1832296"/>
            <a:ext cx="4038599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Controlled by Directory Stricture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30867"/>
            <a:ext cx="4342683" cy="1269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304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3925887" cy="1021556"/>
          </a:xfrm>
        </p:spPr>
        <p:txBody>
          <a:bodyPr/>
          <a:lstStyle/>
          <a:p>
            <a:r>
              <a:rPr lang="en-US" sz="3200" dirty="0" smtClean="0"/>
              <a:t>Kevin Ford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3697287" cy="112514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KevinF@magenic.com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@Bowman74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http://</a:t>
            </a:r>
            <a:r>
              <a:rPr lang="en-US" dirty="0" smtClean="0">
                <a:solidFill>
                  <a:schemeClr val="tx1"/>
                </a:solidFill>
              </a:rPr>
              <a:t>windingroadway.blogspot.com</a:t>
            </a:r>
          </a:p>
          <a:p>
            <a:r>
              <a:rPr lang="en-US" dirty="0">
                <a:solidFill>
                  <a:schemeClr val="tx1"/>
                </a:solidFill>
              </a:rPr>
              <a:t>https://github.com/Bowman74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953000" y="3305176"/>
            <a:ext cx="3925887" cy="10215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002060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rPr>
              <a:t>Brent Edwards</a:t>
            </a:r>
            <a:endParaRPr lang="en-US" sz="3200" dirty="0">
              <a:solidFill>
                <a:srgbClr val="002060"/>
              </a:solidFill>
              <a:latin typeface="Arial Bold" pitchFamily="-72" charset="0"/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953000" y="2180036"/>
            <a:ext cx="3697287" cy="11251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tx1"/>
                </a:solidFill>
              </a:rPr>
              <a:t>BrentE@magenic.com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@</a:t>
            </a:r>
            <a:r>
              <a:rPr lang="en-US" dirty="0" err="1" smtClean="0">
                <a:solidFill>
                  <a:schemeClr val="tx1"/>
                </a:solidFill>
              </a:rPr>
              <a:t>brentledwards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http://</a:t>
            </a:r>
            <a:r>
              <a:rPr lang="en-US" dirty="0" err="1" smtClean="0">
                <a:solidFill>
                  <a:schemeClr val="tx1"/>
                </a:solidFill>
              </a:rPr>
              <a:t>www.brentedwards.net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https://</a:t>
            </a:r>
            <a:r>
              <a:rPr lang="en-US" dirty="0" err="1" smtClean="0">
                <a:solidFill>
                  <a:schemeClr val="tx1"/>
                </a:solidFill>
              </a:rPr>
              <a:t>github.com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brentedwards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47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Android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63228"/>
            <a:ext cx="2016224" cy="37459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1491630"/>
            <a:ext cx="6141345" cy="268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6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Connecting to Azure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18467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Gradle</a:t>
            </a:r>
            <a:r>
              <a:rPr lang="en-US" dirty="0" smtClean="0"/>
              <a:t> Compile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5799" y="1809750"/>
            <a:ext cx="3886199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com.microsoft.azure:azure-mobile-android:3.0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199" y="2472087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Async</a:t>
            </a:r>
            <a:r>
              <a:rPr lang="en-US" dirty="0" smtClean="0"/>
              <a:t> done via </a:t>
            </a:r>
            <a:r>
              <a:rPr lang="en-US" dirty="0" err="1" smtClean="0"/>
              <a:t>ListenableFuture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199" y="3111447"/>
            <a:ext cx="4114799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Json</a:t>
            </a:r>
            <a:r>
              <a:rPr lang="en-US" dirty="0" smtClean="0"/>
              <a:t> handling via </a:t>
            </a:r>
            <a:r>
              <a:rPr lang="en-US" dirty="0" err="1" smtClean="0"/>
              <a:t>GSon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184670"/>
            <a:ext cx="4038600" cy="114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8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Authentication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1" y="106323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cs typeface="+mn-cs"/>
              </a:rPr>
              <a:t>public </a:t>
            </a:r>
            <a:r>
              <a:rPr lang="en-US" sz="1200" dirty="0" err="1">
                <a:cs typeface="+mn-cs"/>
              </a:rPr>
              <a:t>ListenableFuture</a:t>
            </a:r>
            <a:r>
              <a:rPr lang="en-US" sz="1200" dirty="0">
                <a:cs typeface="+mn-cs"/>
              </a:rPr>
              <a:t> authenticate (</a:t>
            </a:r>
            <a:r>
              <a:rPr lang="en-US" sz="1200" dirty="0" err="1">
                <a:cs typeface="+mn-cs"/>
              </a:rPr>
              <a:t>MobileServiceAuthenticationProvider</a:t>
            </a:r>
            <a:r>
              <a:rPr lang="en-US" sz="1200" dirty="0">
                <a:cs typeface="+mn-cs"/>
              </a:rPr>
              <a:t> provider) {</a:t>
            </a:r>
            <a:br>
              <a:rPr lang="en-US" sz="1200" dirty="0">
                <a:cs typeface="+mn-cs"/>
              </a:rPr>
            </a:br>
            <a:r>
              <a:rPr lang="en-US" sz="1200" dirty="0">
                <a:cs typeface="+mn-cs"/>
              </a:rPr>
              <a:t>    </a:t>
            </a:r>
            <a:r>
              <a:rPr lang="en-US" sz="1200" dirty="0" err="1">
                <a:cs typeface="+mn-cs"/>
              </a:rPr>
              <a:t>ListenableFuture</a:t>
            </a:r>
            <a:r>
              <a:rPr lang="en-US" sz="1200" dirty="0">
                <a:cs typeface="+mn-cs"/>
              </a:rPr>
              <a:t>&lt;</a:t>
            </a:r>
            <a:r>
              <a:rPr lang="en-US" sz="1200" dirty="0" err="1">
                <a:cs typeface="+mn-cs"/>
              </a:rPr>
              <a:t>MobileServiceUser</a:t>
            </a:r>
            <a:r>
              <a:rPr lang="en-US" sz="1200" dirty="0">
                <a:cs typeface="+mn-cs"/>
              </a:rPr>
              <a:t>&gt; </a:t>
            </a:r>
            <a:r>
              <a:rPr lang="en-US" sz="1200" dirty="0" err="1">
                <a:cs typeface="+mn-cs"/>
              </a:rPr>
              <a:t>userFuture</a:t>
            </a:r>
            <a:r>
              <a:rPr lang="en-US" sz="1200" dirty="0">
                <a:cs typeface="+mn-cs"/>
              </a:rPr>
              <a:t> = </a:t>
            </a:r>
            <a:r>
              <a:rPr lang="en-US" sz="1200" dirty="0" err="1">
                <a:cs typeface="+mn-cs"/>
              </a:rPr>
              <a:t>networkSerice.getClient</a:t>
            </a:r>
            <a:r>
              <a:rPr lang="en-US" sz="1200" dirty="0">
                <a:cs typeface="+mn-cs"/>
              </a:rPr>
              <a:t>().login(provider);</a:t>
            </a:r>
            <a:br>
              <a:rPr lang="en-US" sz="1200" dirty="0">
                <a:cs typeface="+mn-cs"/>
              </a:rPr>
            </a:br>
            <a:r>
              <a:rPr lang="en-US" sz="1200" dirty="0">
                <a:cs typeface="+mn-cs"/>
              </a:rPr>
              <a:t>    final </a:t>
            </a:r>
            <a:r>
              <a:rPr lang="en-US" sz="1200" dirty="0" err="1">
                <a:cs typeface="+mn-cs"/>
              </a:rPr>
              <a:t>MobileServiceAuthenticationProvider</a:t>
            </a:r>
            <a:r>
              <a:rPr lang="en-US" sz="1200" dirty="0">
                <a:cs typeface="+mn-cs"/>
              </a:rPr>
              <a:t> </a:t>
            </a:r>
            <a:r>
              <a:rPr lang="en-US" sz="1200" dirty="0" err="1">
                <a:cs typeface="+mn-cs"/>
              </a:rPr>
              <a:t>requestedProvider</a:t>
            </a:r>
            <a:r>
              <a:rPr lang="en-US" sz="1200" dirty="0">
                <a:cs typeface="+mn-cs"/>
              </a:rPr>
              <a:t> = provider;</a:t>
            </a:r>
            <a:br>
              <a:rPr lang="en-US" sz="1200" dirty="0">
                <a:cs typeface="+mn-cs"/>
              </a:rPr>
            </a:br>
            <a:r>
              <a:rPr lang="en-US" sz="1200" dirty="0">
                <a:cs typeface="+mn-cs"/>
              </a:rPr>
              <a:t>    final </a:t>
            </a:r>
            <a:r>
              <a:rPr lang="en-US" sz="1200" dirty="0" err="1">
                <a:cs typeface="+mn-cs"/>
              </a:rPr>
              <a:t>SettableFuture</a:t>
            </a:r>
            <a:r>
              <a:rPr lang="en-US" sz="1200" dirty="0">
                <a:cs typeface="+mn-cs"/>
              </a:rPr>
              <a:t> result = </a:t>
            </a:r>
            <a:r>
              <a:rPr lang="en-US" sz="1200" dirty="0" err="1">
                <a:cs typeface="+mn-cs"/>
              </a:rPr>
              <a:t>SettableFuture.create</a:t>
            </a:r>
            <a:r>
              <a:rPr lang="en-US" sz="1200" dirty="0">
                <a:cs typeface="+mn-cs"/>
              </a:rPr>
              <a:t>();</a:t>
            </a:r>
            <a:br>
              <a:rPr lang="en-US" sz="1200" dirty="0">
                <a:cs typeface="+mn-cs"/>
              </a:rPr>
            </a:br>
            <a:r>
              <a:rPr lang="en-US" sz="1200" dirty="0">
                <a:cs typeface="+mn-cs"/>
              </a:rPr>
              <a:t>    </a:t>
            </a:r>
            <a:r>
              <a:rPr lang="en-US" sz="1200" dirty="0" err="1">
                <a:cs typeface="+mn-cs"/>
              </a:rPr>
              <a:t>Futures.addCallback</a:t>
            </a:r>
            <a:r>
              <a:rPr lang="en-US" sz="1200" dirty="0">
                <a:cs typeface="+mn-cs"/>
              </a:rPr>
              <a:t>(</a:t>
            </a:r>
            <a:r>
              <a:rPr lang="en-US" sz="1200" dirty="0" err="1">
                <a:cs typeface="+mn-cs"/>
              </a:rPr>
              <a:t>userFuture</a:t>
            </a:r>
            <a:r>
              <a:rPr lang="en-US" sz="1200" dirty="0">
                <a:cs typeface="+mn-cs"/>
              </a:rPr>
              <a:t>, new </a:t>
            </a:r>
            <a:r>
              <a:rPr lang="en-US" sz="1200" dirty="0" err="1">
                <a:cs typeface="+mn-cs"/>
              </a:rPr>
              <a:t>FutureCallback</a:t>
            </a:r>
            <a:r>
              <a:rPr lang="en-US" sz="1200" dirty="0">
                <a:cs typeface="+mn-cs"/>
              </a:rPr>
              <a:t>&lt;</a:t>
            </a:r>
            <a:r>
              <a:rPr lang="en-US" sz="1200" dirty="0" err="1">
                <a:cs typeface="+mn-cs"/>
              </a:rPr>
              <a:t>MobileServiceUser</a:t>
            </a:r>
            <a:r>
              <a:rPr lang="en-US" sz="1200" dirty="0">
                <a:cs typeface="+mn-cs"/>
              </a:rPr>
              <a:t>&gt;() {</a:t>
            </a:r>
            <a:br>
              <a:rPr lang="en-US" sz="1200" dirty="0">
                <a:cs typeface="+mn-cs"/>
              </a:rPr>
            </a:br>
            <a:r>
              <a:rPr lang="en-US" sz="1200" dirty="0">
                <a:cs typeface="+mn-cs"/>
              </a:rPr>
              <a:t>        @Override</a:t>
            </a:r>
            <a:br>
              <a:rPr lang="en-US" sz="1200" dirty="0">
                <a:cs typeface="+mn-cs"/>
              </a:rPr>
            </a:br>
            <a:r>
              <a:rPr lang="en-US" sz="1200" dirty="0">
                <a:cs typeface="+mn-cs"/>
              </a:rPr>
              <a:t>        public void </a:t>
            </a:r>
            <a:r>
              <a:rPr lang="en-US" sz="1200" dirty="0" err="1">
                <a:cs typeface="+mn-cs"/>
              </a:rPr>
              <a:t>onSuccess</a:t>
            </a:r>
            <a:r>
              <a:rPr lang="en-US" sz="1200" dirty="0">
                <a:cs typeface="+mn-cs"/>
              </a:rPr>
              <a:t>(</a:t>
            </a:r>
            <a:r>
              <a:rPr lang="en-US" sz="1200" dirty="0" err="1">
                <a:cs typeface="+mn-cs"/>
              </a:rPr>
              <a:t>MobileServiceUser</a:t>
            </a:r>
            <a:r>
              <a:rPr lang="en-US" sz="1200" dirty="0">
                <a:cs typeface="+mn-cs"/>
              </a:rPr>
              <a:t> user) {</a:t>
            </a:r>
            <a:br>
              <a:rPr lang="en-US" sz="1200" dirty="0">
                <a:cs typeface="+mn-cs"/>
              </a:rPr>
            </a:br>
            <a:r>
              <a:rPr lang="en-US" sz="1200" dirty="0">
                <a:cs typeface="+mn-cs"/>
              </a:rPr>
              <a:t>            // Do Success Code</a:t>
            </a:r>
            <a:br>
              <a:rPr lang="en-US" sz="1200" dirty="0">
                <a:cs typeface="+mn-cs"/>
              </a:rPr>
            </a:br>
            <a:r>
              <a:rPr lang="en-US" sz="1200" dirty="0">
                <a:cs typeface="+mn-cs"/>
              </a:rPr>
              <a:t>            </a:t>
            </a:r>
            <a:r>
              <a:rPr lang="en-US" sz="1200" dirty="0" err="1">
                <a:cs typeface="+mn-cs"/>
              </a:rPr>
              <a:t>result.set</a:t>
            </a:r>
            <a:r>
              <a:rPr lang="en-US" sz="1200" dirty="0">
                <a:cs typeface="+mn-cs"/>
              </a:rPr>
              <a:t>(null);</a:t>
            </a:r>
            <a:br>
              <a:rPr lang="en-US" sz="1200" dirty="0">
                <a:cs typeface="+mn-cs"/>
              </a:rPr>
            </a:br>
            <a:r>
              <a:rPr lang="en-US" sz="1200" dirty="0">
                <a:cs typeface="+mn-cs"/>
              </a:rPr>
              <a:t>        }</a:t>
            </a:r>
            <a:br>
              <a:rPr lang="en-US" sz="1200" dirty="0">
                <a:cs typeface="+mn-cs"/>
              </a:rPr>
            </a:br>
            <a:r>
              <a:rPr lang="en-US" sz="1200" dirty="0">
                <a:cs typeface="+mn-cs"/>
              </a:rPr>
              <a:t/>
            </a:r>
            <a:br>
              <a:rPr lang="en-US" sz="1200" dirty="0">
                <a:cs typeface="+mn-cs"/>
              </a:rPr>
            </a:br>
            <a:r>
              <a:rPr lang="en-US" sz="1200" dirty="0">
                <a:cs typeface="+mn-cs"/>
              </a:rPr>
              <a:t>        @Override</a:t>
            </a:r>
            <a:br>
              <a:rPr lang="en-US" sz="1200" dirty="0">
                <a:cs typeface="+mn-cs"/>
              </a:rPr>
            </a:br>
            <a:r>
              <a:rPr lang="en-US" sz="1200" dirty="0">
                <a:cs typeface="+mn-cs"/>
              </a:rPr>
              <a:t>        public void </a:t>
            </a:r>
            <a:r>
              <a:rPr lang="en-US" sz="1200" dirty="0" err="1">
                <a:cs typeface="+mn-cs"/>
              </a:rPr>
              <a:t>onFailure</a:t>
            </a:r>
            <a:r>
              <a:rPr lang="en-US" sz="1200" dirty="0">
                <a:cs typeface="+mn-cs"/>
              </a:rPr>
              <a:t>(</a:t>
            </a:r>
            <a:r>
              <a:rPr lang="en-US" sz="1200" dirty="0" err="1">
                <a:cs typeface="+mn-cs"/>
              </a:rPr>
              <a:t>Throwable</a:t>
            </a:r>
            <a:r>
              <a:rPr lang="en-US" sz="1200" dirty="0">
                <a:cs typeface="+mn-cs"/>
              </a:rPr>
              <a:t> t) {</a:t>
            </a:r>
            <a:br>
              <a:rPr lang="en-US" sz="1200" dirty="0">
                <a:cs typeface="+mn-cs"/>
              </a:rPr>
            </a:br>
            <a:r>
              <a:rPr lang="en-US" sz="1200" dirty="0">
                <a:cs typeface="+mn-cs"/>
              </a:rPr>
              <a:t>            </a:t>
            </a:r>
            <a:r>
              <a:rPr lang="en-US" sz="1200" dirty="0" err="1">
                <a:cs typeface="+mn-cs"/>
              </a:rPr>
              <a:t>result.setException</a:t>
            </a:r>
            <a:r>
              <a:rPr lang="en-US" sz="1200" dirty="0">
                <a:cs typeface="+mn-cs"/>
              </a:rPr>
              <a:t>(t);</a:t>
            </a:r>
            <a:br>
              <a:rPr lang="en-US" sz="1200" dirty="0">
                <a:cs typeface="+mn-cs"/>
              </a:rPr>
            </a:br>
            <a:r>
              <a:rPr lang="en-US" sz="1200" dirty="0">
                <a:cs typeface="+mn-cs"/>
              </a:rPr>
              <a:t>        }</a:t>
            </a:r>
            <a:br>
              <a:rPr lang="en-US" sz="1200" dirty="0">
                <a:cs typeface="+mn-cs"/>
              </a:rPr>
            </a:br>
            <a:r>
              <a:rPr lang="en-US" sz="1200" dirty="0">
                <a:cs typeface="+mn-cs"/>
              </a:rPr>
              <a:t>    });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051" y="2419350"/>
            <a:ext cx="196215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94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184670"/>
            <a:ext cx="82296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Only targeting Android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809750"/>
            <a:ext cx="8229598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Need latest features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199" y="2434158"/>
            <a:ext cx="82296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Already know Java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199" y="3059238"/>
            <a:ext cx="8229598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Want a very stable Android development environment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199" y="3725432"/>
            <a:ext cx="8229597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Using third party tools designed for native toolsets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14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1184670"/>
            <a:ext cx="53340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Excellent Choice For Android </a:t>
            </a:r>
            <a:r>
              <a:rPr lang="en-US" smtClean="0"/>
              <a:t>Only Environment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1809750"/>
            <a:ext cx="5333999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 Studio Improved Development Performance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199" y="2434158"/>
            <a:ext cx="53340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Fast Compile and Deploy Times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199" y="3059238"/>
            <a:ext cx="5333999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Cross Platform Sharing Opportunities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3725432"/>
            <a:ext cx="5333998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Always can use the latest Android APIs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7201" y="4389052"/>
            <a:ext cx="5333997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Develop on Windows and OSX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322" y="1184670"/>
            <a:ext cx="3128211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Questions?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24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Mobile Tasks Source Code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885950"/>
            <a:ext cx="82296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GitHub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2552144"/>
            <a:ext cx="82296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brentedwards</a:t>
            </a:r>
            <a:r>
              <a:rPr lang="en-US" dirty="0"/>
              <a:t>/</a:t>
            </a:r>
            <a:r>
              <a:rPr lang="en-US" dirty="0" err="1"/>
              <a:t>MobileTasks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83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What is Native Android Development?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550"/>
            <a:ext cx="3739029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3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History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106323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Created by Google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729424"/>
            <a:ext cx="4114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Android beta SDK Launched Nov. 2007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2395618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1.0 Version by Sep 2008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3059238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Versions use named based theme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3725432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 Studio Stable Released Dec 2014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207208"/>
            <a:ext cx="1676400" cy="441026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57201" y="4389052"/>
            <a:ext cx="4114799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Java is the Primary 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History of Android </a:t>
            </a:r>
            <a:r>
              <a:rPr lang="en-US" dirty="0" smtClean="0"/>
              <a:t>IDEs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30" y="1563638"/>
            <a:ext cx="2454166" cy="24541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636" y="1563638"/>
            <a:ext cx="2735607" cy="24541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563638"/>
            <a:ext cx="2449145" cy="24491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359460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5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700"/>
            <a:ext cx="9144000" cy="46101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1707654"/>
            <a:ext cx="9144000" cy="1512168"/>
          </a:xfrm>
          <a:prstGeom prst="rect">
            <a:avLst/>
          </a:prstGeom>
          <a:gradFill flip="none" rotWithShape="1">
            <a:gsLst>
              <a:gs pos="0">
                <a:srgbClr val="095A00"/>
              </a:gs>
              <a:gs pos="100000">
                <a:srgbClr val="4BB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302" y="1707654"/>
            <a:ext cx="2703395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1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There are a lot of moving parts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70" y="1491630"/>
            <a:ext cx="1762758" cy="16452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515742"/>
            <a:ext cx="2493823" cy="1605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464" y="1516691"/>
            <a:ext cx="2160240" cy="16201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665" y="3521818"/>
            <a:ext cx="1512168" cy="13659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651" y="3448730"/>
            <a:ext cx="3276365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Emulator Options - Android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16" y="1761660"/>
            <a:ext cx="1315275" cy="11881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878" y="1508240"/>
            <a:ext cx="1327273" cy="18533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16" y="3003799"/>
            <a:ext cx="2430270" cy="14136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121" y="1491630"/>
            <a:ext cx="1121425" cy="1867682"/>
          </a:xfrm>
          <a:prstGeom prst="rect">
            <a:avLst/>
          </a:prstGeom>
        </p:spPr>
      </p:pic>
      <p:sp>
        <p:nvSpPr>
          <p:cNvPr id="3" name="Multiply 2"/>
          <p:cNvSpPr/>
          <p:nvPr/>
        </p:nvSpPr>
        <p:spPr>
          <a:xfrm>
            <a:off x="4040425" y="1514872"/>
            <a:ext cx="1584177" cy="2016224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/>
          <p:cNvSpPr/>
          <p:nvPr/>
        </p:nvSpPr>
        <p:spPr>
          <a:xfrm>
            <a:off x="5420744" y="1514872"/>
            <a:ext cx="1584177" cy="2016224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8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</p:bldLst>
  </p:timing>
</p:sld>
</file>

<file path=ppt/theme/theme1.xml><?xml version="1.0" encoding="utf-8"?>
<a:theme xmlns:a="http://schemas.openxmlformats.org/drawingml/2006/main" name="Visual Studio Live! New York 2015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ive! 360 2016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3091</TotalTime>
  <Words>268</Words>
  <Application>Microsoft Macintosh PowerPoint</Application>
  <PresentationFormat>On-screen Show (16:9)</PresentationFormat>
  <Paragraphs>91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 Bold</vt:lpstr>
      <vt:lpstr>Calibri</vt:lpstr>
      <vt:lpstr>ＭＳ Ｐゴシック</vt:lpstr>
      <vt:lpstr>Times New Roman</vt:lpstr>
      <vt:lpstr>Arial</vt:lpstr>
      <vt:lpstr>Visual Studio Live! New York 2015</vt:lpstr>
      <vt:lpstr>Live! 360 2016</vt:lpstr>
      <vt:lpstr>PowerPoint Presentation</vt:lpstr>
      <vt:lpstr>Kevin Ford</vt:lpstr>
      <vt:lpstr>Mobile Tasks Source Code</vt:lpstr>
      <vt:lpstr>What is Native Android Development?</vt:lpstr>
      <vt:lpstr>History</vt:lpstr>
      <vt:lpstr>History of Android IDEs</vt:lpstr>
      <vt:lpstr>PowerPoint Presentation</vt:lpstr>
      <vt:lpstr>There are a lot of moving parts</vt:lpstr>
      <vt:lpstr>Emulator Options - Android</vt:lpstr>
      <vt:lpstr>Lifecycle</vt:lpstr>
      <vt:lpstr>Gradle</vt:lpstr>
      <vt:lpstr>Activities and Intents</vt:lpstr>
      <vt:lpstr>Android Foundational Concepts</vt:lpstr>
      <vt:lpstr>Layouts</vt:lpstr>
      <vt:lpstr>Layouts with Adapters</vt:lpstr>
      <vt:lpstr>Common Controls</vt:lpstr>
      <vt:lpstr>Hierarchal</vt:lpstr>
      <vt:lpstr>Phones vs. Tablets</vt:lpstr>
      <vt:lpstr>Resources</vt:lpstr>
      <vt:lpstr>Android Styles</vt:lpstr>
      <vt:lpstr>Connecting to Azure</vt:lpstr>
      <vt:lpstr>Azure Authentication</vt:lpstr>
      <vt:lpstr>When to use</vt:lpstr>
      <vt:lpstr>Conclusion</vt:lpstr>
      <vt:lpstr>Questions?</vt:lpstr>
    </vt:vector>
  </TitlesOfParts>
  <Company>1105 Media Inc.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Brent Sutton</dc:creator>
  <cp:lastModifiedBy>Kevin E. Ford</cp:lastModifiedBy>
  <cp:revision>134</cp:revision>
  <dcterms:created xsi:type="dcterms:W3CDTF">2012-12-07T00:48:42Z</dcterms:created>
  <dcterms:modified xsi:type="dcterms:W3CDTF">2017-10-19T23:59:03Z</dcterms:modified>
</cp:coreProperties>
</file>